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1B2"/>
    <a:srgbClr val="E37823"/>
    <a:srgbClr val="00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2" autoAdjust="0"/>
    <p:restoredTop sz="82784" autoAdjust="0"/>
  </p:normalViewPr>
  <p:slideViewPr>
    <p:cSldViewPr>
      <p:cViewPr>
        <p:scale>
          <a:sx n="100" d="100"/>
          <a:sy n="100" d="100"/>
        </p:scale>
        <p:origin x="-1064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D3A70-A4B5-544C-BEAB-89E7BA74A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E1964-13A1-A249-960F-B6EA8D5738E9}" type="slidenum">
              <a:rPr lang="en-US"/>
              <a:pPr/>
              <a:t>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3A70-A4B5-544C-BEAB-89E7BA74AD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3DF7A6D0-F701-9442-9AA7-BEAC7BC36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0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9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1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wit_achterkant_liggend_E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Walter Hop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 smtClean="0"/>
              <a:t>Web-shop Order Prediction Using Machine Learning</a:t>
            </a:r>
          </a:p>
          <a:p>
            <a:endParaRPr lang="en-US" dirty="0" smtClean="0"/>
          </a:p>
          <a:p>
            <a:r>
              <a:rPr lang="en-US" sz="2800" dirty="0" smtClean="0"/>
              <a:t>Master’s Thesis</a:t>
            </a:r>
          </a:p>
          <a:p>
            <a:r>
              <a:rPr lang="en-US" sz="2800" dirty="0" smtClean="0"/>
              <a:t>Computational </a:t>
            </a:r>
            <a:r>
              <a:rPr lang="en-US" sz="2800" dirty="0" smtClean="0"/>
              <a:t>Economics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Support Vector Machine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Numerical optimization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Finds best separating</a:t>
            </a:r>
            <a:br>
              <a:rPr lang="en-US" sz="2800" dirty="0" smtClean="0"/>
            </a:br>
            <a:r>
              <a:rPr lang="en-US" sz="2800" dirty="0" err="1" smtClean="0"/>
              <a:t>hyperplane</a:t>
            </a:r>
            <a:r>
              <a:rPr lang="en-US" sz="2800" dirty="0" smtClean="0"/>
              <a:t> in</a:t>
            </a:r>
            <a:br>
              <a:rPr lang="en-US" sz="2800" dirty="0" smtClean="0"/>
            </a:br>
            <a:r>
              <a:rPr lang="en-US" sz="2800" dirty="0" smtClean="0"/>
              <a:t>high-dimensional space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2800" dirty="0" smtClean="0"/>
              <a:t>+ Recognizes complex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900" dirty="0" smtClean="0"/>
              <a:t> </a:t>
            </a:r>
            <a:r>
              <a:rPr lang="en-US" sz="2800" dirty="0" smtClean="0"/>
              <a:t>patterns</a:t>
            </a:r>
          </a:p>
          <a:p>
            <a:r>
              <a:rPr lang="en-US" sz="2800" dirty="0" smtClean="0"/>
              <a:t>+ Guarantees wide margin</a:t>
            </a:r>
          </a:p>
          <a:p>
            <a:r>
              <a:rPr lang="en-US" sz="2800" dirty="0" smtClean="0"/>
              <a:t>– Slow tuning by cross-validation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Prediction </a:t>
            </a:r>
            <a:r>
              <a:rPr lang="en-US" sz="4000" b="1" dirty="0" smtClean="0"/>
              <a:t>algorithms</a:t>
            </a:r>
            <a:endParaRPr lang="en-US" sz="4000" b="1" dirty="0"/>
          </a:p>
        </p:txBody>
      </p:sp>
      <p:pic>
        <p:nvPicPr>
          <p:cNvPr id="4" name="Picture 3" descr="svm-hyperp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406171" cy="30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3797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Neural network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Neurons, connections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Weights adapted by</a:t>
            </a:r>
            <a:br>
              <a:rPr lang="en-US" sz="2800" dirty="0" smtClean="0"/>
            </a:br>
            <a:r>
              <a:rPr lang="en-US" sz="2800" dirty="0" smtClean="0"/>
              <a:t>training examples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+ Similar to human brain</a:t>
            </a:r>
          </a:p>
          <a:p>
            <a:r>
              <a:rPr lang="en-US" sz="2800" dirty="0"/>
              <a:t>– Many </a:t>
            </a:r>
            <a:r>
              <a:rPr lang="en-US" sz="2800" dirty="0" smtClean="0"/>
              <a:t>parameters</a:t>
            </a:r>
          </a:p>
          <a:p>
            <a:r>
              <a:rPr lang="en-US" sz="2800" dirty="0" smtClean="0"/>
              <a:t>– Unstable results</a:t>
            </a:r>
          </a:p>
          <a:p>
            <a:r>
              <a:rPr lang="en-US" sz="2800" dirty="0"/>
              <a:t>– Not guaranteed </a:t>
            </a:r>
            <a:r>
              <a:rPr lang="en-US" sz="2800" dirty="0" smtClean="0"/>
              <a:t>to converge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Prediction </a:t>
            </a:r>
            <a:r>
              <a:rPr lang="en-US" sz="4000" b="1" dirty="0" smtClean="0"/>
              <a:t>algorithms</a:t>
            </a:r>
            <a:endParaRPr lang="en-US" sz="4000" b="1" dirty="0"/>
          </a:p>
        </p:txBody>
      </p:sp>
      <p:pic>
        <p:nvPicPr>
          <p:cNvPr id="3" name="Picture 2" descr="n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399238" cy="37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455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Stacked generalization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Meta-classifier: learns from the output of various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Determines for each class the best linear combination of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Can use ordinary linear regression, SVM regression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2800" dirty="0" smtClean="0"/>
              <a:t>– Requires custom code in R</a:t>
            </a:r>
            <a:endParaRPr lang="en-US" sz="2800" dirty="0"/>
          </a:p>
          <a:p>
            <a:r>
              <a:rPr lang="en-US" sz="2800" dirty="0" smtClean="0"/>
              <a:t>– Extremely slow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Combining algorithms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6135950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Prediction accuracy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151173"/>
              </p:ext>
            </p:extLst>
          </p:nvPr>
        </p:nvGraphicFramePr>
        <p:xfrm>
          <a:off x="1907704" y="1700808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52"/>
                <a:gridCol w="1679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 Forest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90.3%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 Vector Machine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Neural 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75.6%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Stack:</a:t>
                      </a:r>
                      <a:r>
                        <a:rPr lang="en-US" sz="2400" baseline="0" dirty="0" smtClean="0"/>
                        <a:t> ordinary least-squares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90.3%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Stack: SVM regression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90.3%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4869160"/>
            <a:ext cx="6890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Random Forest makes most accurate predictions</a:t>
            </a:r>
          </a:p>
          <a:p>
            <a:r>
              <a:rPr lang="en-US" u="sng" dirty="0" smtClean="0"/>
              <a:t>Stacking does not help in our situation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5514790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63 teams created predictions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Best accuracy = 97.2%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160 features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Average of 600 decision trees from bootstrap sample (bagging)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C4.5 decision tree algorithm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 smtClean="0"/>
              <a:t>Difference likely due to feature extraction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DMC 2013 Competition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421812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Webserver log data is collected </a:t>
            </a:r>
            <a:r>
              <a:rPr lang="en-US" sz="2800" i="1" dirty="0" smtClean="0"/>
              <a:t>during</a:t>
            </a:r>
            <a:r>
              <a:rPr lang="en-US" sz="2800" dirty="0" smtClean="0"/>
              <a:t> visit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But at end of visit, it may be too late to influence customer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When using only customer data, accuracy drops from 90.3% to 69.2%</a:t>
            </a:r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Accuracies may vary on other data sets</a:t>
            </a:r>
          </a:p>
          <a:p>
            <a:pPr marL="914400" lvl="1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Limitations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6803063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Order prediction possible to large degree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Random Forest highly recommended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Good accuracy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Fast model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prediction problems, simple imputation methods are </a:t>
            </a:r>
            <a:r>
              <a:rPr lang="en-US" sz="2800" dirty="0" smtClean="0"/>
              <a:t>sufficient</a:t>
            </a:r>
          </a:p>
          <a:p>
            <a:pPr lvl="1" indent="-457200">
              <a:buFont typeface="Arial"/>
              <a:buChar char="•"/>
            </a:pPr>
            <a:r>
              <a:rPr lang="en-US" sz="2800" dirty="0"/>
              <a:t>Iterate quickly, adding new </a:t>
            </a:r>
            <a:r>
              <a:rPr lang="en-US" sz="2800" dirty="0" smtClean="0"/>
              <a:t>features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Stacking not useful in this regard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Inflexible, no accuracy gain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Principal Findings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6672043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2728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 for your attention</a:t>
            </a:r>
            <a:r>
              <a:rPr lang="en-US" sz="4000" b="1" dirty="0" smtClean="0"/>
              <a:t>!</a:t>
            </a:r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2800" dirty="0" smtClean="0"/>
              <a:t>     </a:t>
            </a:r>
            <a:r>
              <a:rPr lang="en-US" sz="2800" dirty="0"/>
              <a:t>lifeforms.nl/thesis</a:t>
            </a:r>
            <a:endParaRPr lang="en-US" sz="2800" b="1" dirty="0"/>
          </a:p>
        </p:txBody>
      </p:sp>
      <p:pic>
        <p:nvPicPr>
          <p:cNvPr id="2" name="Picture 1" descr="thankyou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608512" cy="3384543"/>
          </a:xfrm>
          <a:prstGeom prst="rect">
            <a:avLst/>
          </a:prstGeom>
        </p:spPr>
      </p:pic>
      <p:pic>
        <p:nvPicPr>
          <p:cNvPr id="3" name="Picture 2" descr="icon-downlo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72" y="6000750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3565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2728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Questions and </a:t>
            </a:r>
            <a:r>
              <a:rPr lang="en-US" sz="4000" b="1" dirty="0" smtClean="0"/>
              <a:t>Comments</a:t>
            </a:r>
            <a:endParaRPr lang="en-US" sz="54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2800" dirty="0" smtClean="0"/>
              <a:t>     </a:t>
            </a:r>
            <a:r>
              <a:rPr lang="en-US" sz="2800" dirty="0"/>
              <a:t>lifeforms.nl/</a:t>
            </a:r>
            <a:r>
              <a:rPr lang="en-US" sz="2800" dirty="0" smtClean="0"/>
              <a:t>thesis</a:t>
            </a:r>
            <a:endParaRPr lang="en-US" sz="2800" b="1" dirty="0"/>
          </a:p>
        </p:txBody>
      </p:sp>
      <p:pic>
        <p:nvPicPr>
          <p:cNvPr id="3" name="Picture 2" descr="equipmentprotectio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347864" cy="4347864"/>
          </a:xfrm>
          <a:prstGeom prst="rect">
            <a:avLst/>
          </a:prstGeom>
        </p:spPr>
      </p:pic>
      <p:pic>
        <p:nvPicPr>
          <p:cNvPr id="6" name="Picture 5" descr="icon-downlo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72" y="6000750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1820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E-commerce is displacing physical stores</a:t>
            </a:r>
          </a:p>
          <a:p>
            <a:r>
              <a:rPr lang="en-US" sz="2800" dirty="0" smtClean="0"/>
              <a:t>Maximize </a:t>
            </a:r>
            <a:r>
              <a:rPr lang="en-US" sz="2800" dirty="0" smtClean="0"/>
              <a:t>customer interest/turnover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Physical store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Human contact with customers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Expert advice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Web shop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Customize web shop experience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Big spender: Upselling, package deals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Small spender: Discounts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1" dirty="0" smtClean="0"/>
              <a:t>But who is who?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Background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igdata-tovenaarsleer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8272965" cy="5832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021288"/>
            <a:ext cx="2390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 </a:t>
            </a:r>
            <a:r>
              <a:rPr lang="en-US" sz="1400" dirty="0" err="1" smtClean="0"/>
              <a:t>Volkskrant</a:t>
            </a:r>
            <a:r>
              <a:rPr lang="en-US" sz="1400" dirty="0" smtClean="0"/>
              <a:t>, 27 </a:t>
            </a:r>
            <a:r>
              <a:rPr lang="en-US" sz="1400" dirty="0" err="1" smtClean="0"/>
              <a:t>aug</a:t>
            </a:r>
            <a:r>
              <a:rPr lang="en-US" sz="1400" dirty="0" smtClean="0"/>
              <a:t>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627953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Text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Data mining</a:t>
            </a:r>
            <a:endParaRPr lang="en-US" sz="4000" b="1" dirty="0"/>
          </a:p>
        </p:txBody>
      </p:sp>
      <p:pic>
        <p:nvPicPr>
          <p:cNvPr id="4" name="Picture 3" descr="silver-database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970329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4005064"/>
            <a:ext cx="279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Webserver log 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005064"/>
            <a:ext cx="386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database (CRM)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530120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400,000</a:t>
            </a:r>
            <a:r>
              <a:rPr lang="en-US" sz="2800" dirty="0" smtClean="0"/>
              <a:t> </a:t>
            </a:r>
            <a:r>
              <a:rPr lang="en-US" sz="2800" b="1" dirty="0" smtClean="0"/>
              <a:t>transactions </a:t>
            </a:r>
            <a:r>
              <a:rPr lang="en-US" sz="2800" dirty="0" smtClean="0"/>
              <a:t>by customers</a:t>
            </a:r>
            <a:endParaRPr lang="en-US" sz="2800" b="1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2987824" y="4653136"/>
            <a:ext cx="504056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516216" y="4653136"/>
            <a:ext cx="504056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webserver lo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4104456" cy="28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879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 attributes known of a customer transaction</a:t>
            </a:r>
            <a:r>
              <a:rPr lang="en-US" sz="2800" dirty="0" smtClean="0"/>
              <a:t>: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day and 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maximum price of </a:t>
            </a:r>
            <a:r>
              <a:rPr lang="en-US" sz="2800" b="1" dirty="0" smtClean="0"/>
              <a:t>products viewed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rice of products put in </a:t>
            </a:r>
            <a:r>
              <a:rPr lang="en-US" sz="2800" b="1" dirty="0" smtClean="0"/>
              <a:t>shopping basket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stock levels</a:t>
            </a:r>
            <a:r>
              <a:rPr lang="en-US" sz="2800" dirty="0" smtClean="0"/>
              <a:t> of products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ustomer age, gender, # past orders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step </a:t>
            </a:r>
            <a:r>
              <a:rPr lang="en-US" sz="2800" dirty="0"/>
              <a:t>in order </a:t>
            </a:r>
            <a:r>
              <a:rPr lang="en-US" sz="2800" dirty="0" smtClean="0"/>
              <a:t>process</a:t>
            </a:r>
            <a:br>
              <a:rPr lang="en-US" sz="2800" dirty="0" smtClean="0"/>
            </a:br>
            <a:r>
              <a:rPr lang="en-US" sz="2800" dirty="0" smtClean="0"/>
              <a:t>etc…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Many transactions have some </a:t>
            </a:r>
            <a:r>
              <a:rPr lang="en-US" sz="2800" b="1" dirty="0" smtClean="0"/>
              <a:t>missing data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Data mining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10660221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Order </a:t>
            </a:r>
            <a:r>
              <a:rPr lang="en-US" sz="2800" dirty="0" smtClean="0"/>
              <a:t>prediction:</a:t>
            </a:r>
            <a:endParaRPr lang="en-US" sz="2800" dirty="0"/>
          </a:p>
          <a:p>
            <a:r>
              <a:rPr lang="en-US" sz="2800" b="1" dirty="0" smtClean="0"/>
              <a:t>Will the customer place</a:t>
            </a:r>
            <a:br>
              <a:rPr lang="en-US" sz="2800" b="1" dirty="0" smtClean="0"/>
            </a:br>
            <a:r>
              <a:rPr lang="en-US" sz="2800" b="1" dirty="0" smtClean="0"/>
              <a:t>an order during this</a:t>
            </a:r>
            <a:br>
              <a:rPr lang="en-US" sz="2800" b="1" dirty="0" smtClean="0"/>
            </a:br>
            <a:r>
              <a:rPr lang="en-US" sz="2800" b="1" dirty="0" smtClean="0"/>
              <a:t>website visit?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Which algorithm can best </a:t>
            </a:r>
            <a:r>
              <a:rPr lang="en-US" sz="2800" b="1" dirty="0" smtClean="0"/>
              <a:t>predict order probability</a:t>
            </a:r>
            <a:r>
              <a:rPr lang="en-US" sz="2800" dirty="0" smtClean="0"/>
              <a:t>, based on transaction data?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to deal with </a:t>
            </a:r>
            <a:r>
              <a:rPr lang="en-US" sz="2800" b="1" dirty="0" smtClean="0"/>
              <a:t>missing data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Can we improve predictions by </a:t>
            </a:r>
            <a:r>
              <a:rPr lang="en-US" sz="2800" b="1" dirty="0" smtClean="0"/>
              <a:t>combining</a:t>
            </a:r>
            <a:r>
              <a:rPr lang="en-US" sz="2800" dirty="0" smtClean="0"/>
              <a:t> prediction algorithms?</a:t>
            </a:r>
          </a:p>
          <a:p>
            <a:endParaRPr lang="en-US" sz="2800" dirty="0"/>
          </a:p>
          <a:p>
            <a:r>
              <a:rPr lang="en-US" sz="2800" dirty="0" smtClean="0"/>
              <a:t>Train/test data: DMC 2013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</a:t>
            </a:r>
            <a:r>
              <a:rPr lang="en-US" sz="4000" b="1" dirty="0" smtClean="0"/>
              <a:t>problem</a:t>
            </a:r>
            <a:endParaRPr lang="en-US" sz="4000" b="1" dirty="0"/>
          </a:p>
        </p:txBody>
      </p:sp>
      <p:pic>
        <p:nvPicPr>
          <p:cNvPr id="3" name="Picture 2" descr="Euro-mon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920131" cy="25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5194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Derive variables for a user session (visit) from all component transactions</a:t>
            </a:r>
          </a:p>
          <a:p>
            <a:endParaRPr lang="en-US" sz="2800" dirty="0" smtClean="0"/>
          </a:p>
          <a:p>
            <a:r>
              <a:rPr lang="en-US" sz="2800" dirty="0" smtClean="0"/>
              <a:t>Use aggregation operators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a</a:t>
            </a:r>
            <a:r>
              <a:rPr lang="en-US" sz="2800" b="1" dirty="0" smtClean="0"/>
              <a:t>verage</a:t>
            </a:r>
            <a:r>
              <a:rPr lang="en-US" sz="2800" dirty="0" smtClean="0"/>
              <a:t>: e.g. average price of products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c</a:t>
            </a:r>
            <a:r>
              <a:rPr lang="en-US" sz="2800" b="1" dirty="0" smtClean="0"/>
              <a:t>ount</a:t>
            </a:r>
            <a:r>
              <a:rPr lang="en-US" sz="2800" dirty="0" smtClean="0"/>
              <a:t>: e.g. number of transactions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s</a:t>
            </a:r>
            <a:r>
              <a:rPr lang="en-US" sz="2800" b="1" dirty="0" smtClean="0"/>
              <a:t>um</a:t>
            </a:r>
            <a:r>
              <a:rPr lang="en-US" sz="2800" dirty="0" smtClean="0"/>
              <a:t>: e.g. total time spent browsing the site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s</a:t>
            </a:r>
            <a:r>
              <a:rPr lang="en-US" sz="2800" b="1" dirty="0" smtClean="0"/>
              <a:t>tandard deviation</a:t>
            </a:r>
            <a:r>
              <a:rPr lang="en-US" sz="2800" dirty="0" smtClean="0"/>
              <a:t>: e.g. similarity of prices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etc…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62 features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Feature extraction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059399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Exclude incomplete sessions from analysis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Imputation</a:t>
            </a:r>
            <a:r>
              <a:rPr lang="en-US" sz="2800" dirty="0" smtClean="0"/>
              <a:t>: replace missing value by a new generated value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Mean imputation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Predictive imputation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Unique-value imputation: use an extreme value, such as –1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u="sng" dirty="0" smtClean="0"/>
              <a:t>Imputation: No difference in prediction</a:t>
            </a:r>
          </a:p>
          <a:p>
            <a:r>
              <a:rPr lang="en-US" sz="2800" u="sng" dirty="0" smtClean="0"/>
              <a:t>Prefer simple imputation: unique-value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Handling missing data (56%)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883605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412776"/>
            <a:ext cx="756672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Random Forest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500 decision trees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Trees are </a:t>
            </a:r>
            <a:r>
              <a:rPr lang="en-US" sz="2800" b="1" dirty="0" smtClean="0"/>
              <a:t>diverse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Bootstrapping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Only look at some</a:t>
            </a:r>
            <a:br>
              <a:rPr lang="en-US" sz="2800" dirty="0" smtClean="0"/>
            </a:br>
            <a:r>
              <a:rPr lang="en-US" sz="2800" dirty="0" smtClean="0"/>
              <a:t>variables</a:t>
            </a:r>
          </a:p>
          <a:p>
            <a:endParaRPr lang="en-US" sz="2800" dirty="0" smtClean="0"/>
          </a:p>
          <a:p>
            <a:r>
              <a:rPr lang="en-US" sz="2800" dirty="0" smtClean="0"/>
              <a:t>+ Very fast</a:t>
            </a:r>
          </a:p>
          <a:p>
            <a:r>
              <a:rPr lang="en-US" sz="2800" dirty="0" smtClean="0"/>
              <a:t>+ Few parameters to set</a:t>
            </a:r>
          </a:p>
          <a:p>
            <a:r>
              <a:rPr lang="en-US" sz="2800" dirty="0" smtClean="0"/>
              <a:t>+ Internal error estimate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Prediction algorithms</a:t>
            </a:r>
            <a:endParaRPr lang="en-US" sz="4000" b="1" dirty="0"/>
          </a:p>
        </p:txBody>
      </p:sp>
      <p:pic>
        <p:nvPicPr>
          <p:cNvPr id="3" name="Picture 2" descr="decision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43" y="1844824"/>
            <a:ext cx="359128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671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467</Words>
  <Application>Microsoft Macintosh PowerPoint</Application>
  <PresentationFormat>On-screen Show (4:3)</PresentationFormat>
  <Paragraphs>161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 Pinto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Pinto</dc:creator>
  <cp:lastModifiedBy>Walter Hop</cp:lastModifiedBy>
  <cp:revision>240</cp:revision>
  <dcterms:created xsi:type="dcterms:W3CDTF">2007-02-22T13:45:11Z</dcterms:created>
  <dcterms:modified xsi:type="dcterms:W3CDTF">2013-08-28T22:18:30Z</dcterms:modified>
</cp:coreProperties>
</file>